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385" r:id="rId2"/>
    <p:sldId id="392" r:id="rId3"/>
    <p:sldId id="383" r:id="rId4"/>
    <p:sldId id="377" r:id="rId5"/>
    <p:sldId id="386" r:id="rId6"/>
    <p:sldId id="387" r:id="rId7"/>
    <p:sldId id="33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  <a:srgbClr val="CB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8DB42-E705-4D18-9666-1A2C3116602E}" v="603" dt="2026-06-02T21:51:31.410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4660"/>
  </p:normalViewPr>
  <p:slideViewPr>
    <p:cSldViewPr>
      <p:cViewPr varScale="1">
        <p:scale>
          <a:sx n="120" d="100"/>
          <a:sy n="120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7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31BE3-E2EE-678C-D636-0F3B980F7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3C621-D069-4098-A153-DAAEC0E3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Risk Management to Escape Poverty Traps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55D2C6-409C-C76F-8B42-E25676E28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620"/>
            <a:ext cx="2439828" cy="873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214812-2297-B41F-CA57-5521CA3B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7" y="48768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Prof. Chris Barrett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Dyson School/Brooks School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Cornell Reunions alumni seminar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June 5, 2026</a:t>
            </a:r>
          </a:p>
        </p:txBody>
      </p:sp>
    </p:spTree>
    <p:extLst>
      <p:ext uri="{BB962C8B-B14F-4D97-AF65-F5344CB8AC3E}">
        <p14:creationId xmlns:p14="http://schemas.microsoft.com/office/powerpoint/2010/main" val="17824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90" y="11592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590800" y="1152075"/>
            <a:ext cx="6413525" cy="23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The poorest places are defined not only by the depth and prevalence of poverty but equally by poverty’s persistence. A poverty trap?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An emergent view of poverty traps emphasizes uninsured risk exposure as a key cause.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4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A400E759-2AEA-4131-BF78-9B0900685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9" y="946260"/>
            <a:ext cx="2327510" cy="3492630"/>
          </a:xfrm>
          <a:prstGeom prst="rect">
            <a:avLst/>
          </a:prstGeom>
        </p:spPr>
      </p:pic>
      <p:pic>
        <p:nvPicPr>
          <p:cNvPr id="1026" name="Picture 2" descr="One Illness Away: Why People Become Poor and How They Escape Poverty:  Krishna, Anirudh: 9780199584512: Amazon.com: Books">
            <a:extLst>
              <a:ext uri="{FF2B5EF4-FFF2-40B4-BE49-F238E27FC236}">
                <a16:creationId xmlns:a16="http://schemas.microsoft.com/office/drawing/2014/main" id="{1982ACC9-9A05-4AF6-B119-AB6F31D0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34483"/>
            <a:ext cx="2125676" cy="31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27A599-ECFC-CE13-90EE-DB05CF485C56}"/>
              </a:ext>
            </a:extLst>
          </p:cNvPr>
          <p:cNvGrpSpPr/>
          <p:nvPr/>
        </p:nvGrpSpPr>
        <p:grpSpPr>
          <a:xfrm>
            <a:off x="187090" y="121977"/>
            <a:ext cx="8915400" cy="777016"/>
            <a:chOff x="134938" y="137384"/>
            <a:chExt cx="8915400" cy="777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6E285-BB05-6B32-2807-74A26D2E8B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A5124E-3FA1-A6F5-228B-1B3FD1392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44ADC7-E0D1-0E1C-EE86-9C68C4147B55}"/>
              </a:ext>
            </a:extLst>
          </p:cNvPr>
          <p:cNvGrpSpPr/>
          <p:nvPr/>
        </p:nvGrpSpPr>
        <p:grpSpPr>
          <a:xfrm>
            <a:off x="2932722" y="3875905"/>
            <a:ext cx="3424136" cy="800910"/>
            <a:chOff x="2062264" y="2720454"/>
            <a:chExt cx="5019472" cy="1204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32AF34-4ACC-A2CA-7326-2446C0AF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2264" y="2932889"/>
              <a:ext cx="5019472" cy="9922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3FA64D-8F0D-0DBD-E8D5-F6C8C0F9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2264" y="2720454"/>
              <a:ext cx="2519876" cy="23528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C444F8A-CF10-A1D4-D237-7F661BA627F2}"/>
              </a:ext>
            </a:extLst>
          </p:cNvPr>
          <p:cNvSpPr txBox="1"/>
          <p:nvPr/>
        </p:nvSpPr>
        <p:spPr>
          <a:xfrm>
            <a:off x="187090" y="4953000"/>
            <a:ext cx="656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The possibility of risk-based poverty traps puts a premium on risk reduction and risk transfer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2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641222" y="1039267"/>
            <a:ext cx="6369428" cy="8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Poverty traps in Kenya/Ethiopia rangelands due to </a:t>
            </a:r>
            <a:r>
              <a:rPr lang="en-US" sz="2400" b="1" dirty="0">
                <a:latin typeface="Calibri" pitchFamily="34" charset="0"/>
              </a:rPr>
              <a:t>catastrophic herd loss risk from major droughts.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CA73EA-2A69-EF3F-79FC-616FDF47E317}"/>
              </a:ext>
            </a:extLst>
          </p:cNvPr>
          <p:cNvGrpSpPr/>
          <p:nvPr/>
        </p:nvGrpSpPr>
        <p:grpSpPr>
          <a:xfrm>
            <a:off x="95250" y="152400"/>
            <a:ext cx="8915400" cy="777016"/>
            <a:chOff x="134938" y="137384"/>
            <a:chExt cx="8915400" cy="777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82F5D2-5EFB-71CA-9897-1CC7987BD7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644A56-76A2-188C-74B8-37A83C48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F2AAAC-A60B-FA58-94FE-473D5F95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48" y="2232369"/>
            <a:ext cx="2172828" cy="3271313"/>
          </a:xfrm>
          <a:prstGeom prst="rect">
            <a:avLst/>
          </a:prstGeom>
        </p:spPr>
      </p:pic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86156" y="5525633"/>
            <a:ext cx="8751320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Very favorable impacts across multiple metrics and time scales (immediate to 10-year), with policy impacts across Africa. Now in 4 countries, &gt;5 </a:t>
            </a:r>
            <a:r>
              <a:rPr lang="en-US" sz="2400" dirty="0" err="1">
                <a:latin typeface="Calibri" pitchFamily="34" charset="0"/>
              </a:rPr>
              <a:t>mn</a:t>
            </a:r>
            <a:r>
              <a:rPr lang="en-US" sz="2400" dirty="0">
                <a:latin typeface="Calibri" pitchFamily="34" charset="0"/>
              </a:rPr>
              <a:t> insured pastoralists, plus gov’t sovereign risk. 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5105400" y="233887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Risk transfer among east African pastoralists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88407-C724-609A-DB71-37801DE373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186156" y="1024680"/>
            <a:ext cx="2446517" cy="3443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C60ED0-7093-F5A3-DAE3-BC8835B0A6AF}"/>
              </a:ext>
            </a:extLst>
          </p:cNvPr>
          <p:cNvSpPr txBox="1"/>
          <p:nvPr/>
        </p:nvSpPr>
        <p:spPr>
          <a:xfrm>
            <a:off x="2693258" y="2227467"/>
            <a:ext cx="40002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So Cornell + partners designed and launched index-based livestock insurance (</a:t>
            </a:r>
            <a:r>
              <a:rPr lang="en-US" sz="2400" b="1" dirty="0">
                <a:latin typeface="Calibri" pitchFamily="34" charset="0"/>
              </a:rPr>
              <a:t>IBLI</a:t>
            </a:r>
            <a:r>
              <a:rPr lang="en-US" sz="2400" dirty="0">
                <a:latin typeface="Calibri" pitchFamily="34" charset="0"/>
              </a:rPr>
              <a:t>) in 2010. Early use of satellite remote sensing to price risk to leverage reinsurance industry to transfer African drought risk into global capital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350" y="81805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4" descr="BoranWoman&amp;Child@DiribGombo">
            <a:extLst>
              <a:ext uri="{FF2B5EF4-FFF2-40B4-BE49-F238E27FC236}">
                <a16:creationId xmlns:a16="http://schemas.microsoft.com/office/drawing/2014/main" id="{7DC54AED-E1C0-416C-BF01-75A17C58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1486"/>
            <a:ext cx="2451050" cy="32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EE9C3C-4B96-1D0C-1281-ACDB12B9D0F4}"/>
              </a:ext>
            </a:extLst>
          </p:cNvPr>
          <p:cNvSpPr txBox="1"/>
          <p:nvPr/>
        </p:nvSpPr>
        <p:spPr>
          <a:xfrm>
            <a:off x="304800" y="969977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Develop early warning/targeting tools to enable low-cost, fast, high-impact response to shocks.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Child GAM forecasting in Kenya w/NDMA: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CCD36-70C7-F947-5C43-E33FD5AC5D33}"/>
              </a:ext>
            </a:extLst>
          </p:cNvPr>
          <p:cNvSpPr txBox="1"/>
          <p:nvPr/>
        </p:nvSpPr>
        <p:spPr>
          <a:xfrm>
            <a:off x="304801" y="4461065"/>
            <a:ext cx="5078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NDMA pilot uses forecasts to trigger anticipatory mobile money transfers to mothers based on forecast triggers. ~$42/month reduces GAM prevalence ~9pp (vs. ~13 pp. synthetic control)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1C4D-6D22-0586-1CC0-D8DA07AD72F8}"/>
              </a:ext>
            </a:extLst>
          </p:cNvPr>
          <p:cNvGrpSpPr/>
          <p:nvPr/>
        </p:nvGrpSpPr>
        <p:grpSpPr>
          <a:xfrm>
            <a:off x="133350" y="70782"/>
            <a:ext cx="8915400" cy="777016"/>
            <a:chOff x="134938" y="137384"/>
            <a:chExt cx="8915400" cy="777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60CF34-3AA4-5360-C136-E6C8EE0B03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FFF374-706C-8E4E-2337-C20FFEF4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175AA4EE-93D9-FDE5-1117-797F1BE5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3887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Anticipatory transfers to avert child malnutrition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7B0547-CCA4-AEFC-C29E-D33F1B0CB101}"/>
              </a:ext>
            </a:extLst>
          </p:cNvPr>
          <p:cNvGrpSpPr/>
          <p:nvPr/>
        </p:nvGrpSpPr>
        <p:grpSpPr>
          <a:xfrm>
            <a:off x="418298" y="2586949"/>
            <a:ext cx="5868202" cy="762531"/>
            <a:chOff x="0" y="2709823"/>
            <a:chExt cx="9144000" cy="129786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310F68-9F06-7789-C585-CEC40BB8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50311"/>
              <a:ext cx="9144000" cy="11573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0DDD19-5E31-842B-89CC-CB99A0AF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709823"/>
              <a:ext cx="1815830" cy="17572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9FA7DF-8BEE-4A9A-3C49-5EF86374B6D6}"/>
              </a:ext>
            </a:extLst>
          </p:cNvPr>
          <p:cNvGrpSpPr/>
          <p:nvPr/>
        </p:nvGrpSpPr>
        <p:grpSpPr>
          <a:xfrm>
            <a:off x="390136" y="3405265"/>
            <a:ext cx="5078126" cy="842112"/>
            <a:chOff x="560674" y="3529571"/>
            <a:chExt cx="4760676" cy="7415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F2612C-B51E-A1B8-7EED-3DB7EBC2B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39142"/>
            <a:stretch>
              <a:fillRect/>
            </a:stretch>
          </p:blipFill>
          <p:spPr>
            <a:xfrm>
              <a:off x="560674" y="3667361"/>
              <a:ext cx="4760676" cy="6037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FA9E49-7DA2-7AAD-621F-EACF842E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9765" y="3529571"/>
              <a:ext cx="1857983" cy="17418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9473DF9-8AC9-7AFE-C197-7C6A8533B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4399310"/>
            <a:ext cx="3666816" cy="22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B4AFC-EC37-4887-A225-D35C4571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31" y="974134"/>
            <a:ext cx="3213063" cy="1235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25B5F-A2D5-015D-C04C-F79E0D42141D}"/>
              </a:ext>
            </a:extLst>
          </p:cNvPr>
          <p:cNvSpPr txBox="1"/>
          <p:nvPr/>
        </p:nvSpPr>
        <p:spPr>
          <a:xfrm>
            <a:off x="360938" y="2593538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Usual response: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MDA (praziquantel) but high reinfection rates. Must tackle the environmental reservoir of the disease.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Poverty-disease trap: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Impedes child cognitive/physical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dev’t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via anemia, morbidity. Disrupts work/school attendance, lowers incomes, increasing reliance on contaminated water sources.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CC3B5-C5D4-F769-69FF-6F533C6D3730}"/>
              </a:ext>
            </a:extLst>
          </p:cNvPr>
          <p:cNvSpPr txBox="1"/>
          <p:nvPr/>
        </p:nvSpPr>
        <p:spPr>
          <a:xfrm>
            <a:off x="360938" y="954539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Schistosomiasis/bilharzia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affects &gt;240mn globally (&gt;800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risk) in poor areas. Suppresses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immunoresponse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Especially harmful for children/women.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19658-271B-DF06-AD3B-BD2997E664D8}"/>
              </a:ext>
            </a:extLst>
          </p:cNvPr>
          <p:cNvGrpSpPr/>
          <p:nvPr/>
        </p:nvGrpSpPr>
        <p:grpSpPr>
          <a:xfrm>
            <a:off x="95250" y="76200"/>
            <a:ext cx="8915400" cy="777016"/>
            <a:chOff x="134938" y="137384"/>
            <a:chExt cx="8915400" cy="777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86AABA-F9B0-3B9B-B0F8-CC599C3D6E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3F1A10-FE49-2162-7AF6-A5925C411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57A10B-4C01-0CB4-C833-73CAAFA6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Reducing infectious disease risk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D5F43A-DA10-5615-36D7-FB3AFFC4FEA1}"/>
              </a:ext>
            </a:extLst>
          </p:cNvPr>
          <p:cNvGrpSpPr/>
          <p:nvPr/>
        </p:nvGrpSpPr>
        <p:grpSpPr>
          <a:xfrm>
            <a:off x="475478" y="5069331"/>
            <a:ext cx="5410200" cy="834130"/>
            <a:chOff x="685800" y="5676893"/>
            <a:chExt cx="5410200" cy="8341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82911D-CFA3-6EFF-69FD-B001F58B2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903461"/>
              <a:ext cx="5410200" cy="6075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68ECF0-D66A-8E79-37A6-F78931470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125" y="5676893"/>
              <a:ext cx="2010383" cy="188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48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41249" y="865103"/>
            <a:ext cx="8704076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Multi-pronged approach: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FBD560-6C06-0860-1BD1-E93C5AA2A3CD}"/>
              </a:ext>
            </a:extLst>
          </p:cNvPr>
          <p:cNvGrpSpPr/>
          <p:nvPr/>
        </p:nvGrpSpPr>
        <p:grpSpPr>
          <a:xfrm>
            <a:off x="4943564" y="990449"/>
            <a:ext cx="3990614" cy="768432"/>
            <a:chOff x="1597452" y="2926903"/>
            <a:chExt cx="6232097" cy="10245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735B0A-EB90-72C8-CBF5-482F4679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344" t="33380" b="8133"/>
            <a:stretch>
              <a:fillRect/>
            </a:stretch>
          </p:blipFill>
          <p:spPr>
            <a:xfrm>
              <a:off x="1597452" y="3221623"/>
              <a:ext cx="6232097" cy="7297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A35618-405D-C298-1887-FBA6C5A80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705" y="2926903"/>
              <a:ext cx="2039144" cy="27806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E67E0-5C78-48D0-8F0E-5371FE3FC7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096"/>
          <a:stretch/>
        </p:blipFill>
        <p:spPr>
          <a:xfrm>
            <a:off x="4971273" y="1724627"/>
            <a:ext cx="3762912" cy="2018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88E52-D93C-AF94-0B9B-D5A68233EB7E}"/>
              </a:ext>
            </a:extLst>
          </p:cNvPr>
          <p:cNvSpPr txBox="1"/>
          <p:nvPr/>
        </p:nvSpPr>
        <p:spPr>
          <a:xfrm>
            <a:off x="438741" y="1261119"/>
            <a:ext cx="4532051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Clear water access points of snails’ preferred habitat, the invasive, submerged weed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Cerato.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Demersum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compost (B/C: 2.8 - 7.1) or low cost livestock feed. </a:t>
            </a: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Frontiers Plant Prize global champion!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BB2E74-EFAE-4B64-9BF7-27F70FC14534}"/>
              </a:ext>
            </a:extLst>
          </p:cNvPr>
          <p:cNvGrpSpPr/>
          <p:nvPr/>
        </p:nvGrpSpPr>
        <p:grpSpPr>
          <a:xfrm>
            <a:off x="95250" y="76200"/>
            <a:ext cx="8915400" cy="777016"/>
            <a:chOff x="134938" y="137384"/>
            <a:chExt cx="8915400" cy="777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9078C6-9253-8AE2-75FF-E89D760F17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4938" y="139700"/>
              <a:ext cx="8915400" cy="7747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B31B1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9900AE-6B77-F491-4DEE-5AE760502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8" y="137384"/>
              <a:ext cx="2169834" cy="7770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FB80AC4-CE35-E9BD-A13A-5F30118B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"/>
            <a:ext cx="3885536" cy="7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Reducing infectious disease risk</a:t>
            </a:r>
            <a:endParaRPr lang="en-US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D41F6-E97A-0900-0ECF-D0E4B1A2A8B9}"/>
              </a:ext>
            </a:extLst>
          </p:cNvPr>
          <p:cNvSpPr txBox="1"/>
          <p:nvPr/>
        </p:nvSpPr>
        <p:spPr>
          <a:xfrm>
            <a:off x="438741" y="3460148"/>
            <a:ext cx="443805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(2) Introduce fish to irrigated rice fields to compete with (tilapia) or prey on (African </a:t>
            </a:r>
            <a:r>
              <a:rPr lang="en-US" sz="2400" dirty="0" err="1">
                <a:latin typeface="+mn-lt"/>
              </a:rPr>
              <a:t>bonytongue</a:t>
            </a:r>
            <a:r>
              <a:rPr lang="en-US" sz="2400" dirty="0">
                <a:latin typeface="+mn-lt"/>
              </a:rPr>
              <a:t>) snails and boost crop productivity.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A1B5F0-C5EC-BF73-515C-096AAB46CF8B}"/>
              </a:ext>
            </a:extLst>
          </p:cNvPr>
          <p:cNvGrpSpPr/>
          <p:nvPr/>
        </p:nvGrpSpPr>
        <p:grpSpPr>
          <a:xfrm>
            <a:off x="4984707" y="4501964"/>
            <a:ext cx="3990614" cy="1055865"/>
            <a:chOff x="4943565" y="4094441"/>
            <a:chExt cx="3990614" cy="10558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A46078-F004-D7CD-18D9-6D5CB32E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529"/>
            <a:stretch>
              <a:fillRect/>
            </a:stretch>
          </p:blipFill>
          <p:spPr>
            <a:xfrm>
              <a:off x="4943565" y="4374694"/>
              <a:ext cx="3990614" cy="7756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92D809-D2B1-9E8D-F716-CE1F37DF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t="1" r="2086" b="-12346"/>
            <a:stretch>
              <a:fillRect/>
            </a:stretch>
          </p:blipFill>
          <p:spPr>
            <a:xfrm>
              <a:off x="4943565" y="4094441"/>
              <a:ext cx="1533436" cy="23459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11C585-20C6-938A-2903-74D08A32187C}"/>
              </a:ext>
            </a:extLst>
          </p:cNvPr>
          <p:cNvSpPr txBox="1"/>
          <p:nvPr/>
        </p:nvSpPr>
        <p:spPr>
          <a:xfrm>
            <a:off x="423501" y="5029897"/>
            <a:ext cx="4438059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+mn-lt"/>
              </a:rPr>
              <a:t>(3) About to start stage 3 livestock vaccine trials. Cattle and human forms hybridized(!) and migrating cattle contaminate water points and irrigated fields.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eatingSheepforScrapiesinNgambo">
            <a:extLst>
              <a:ext uri="{FF2B5EF4-FFF2-40B4-BE49-F238E27FC236}">
                <a16:creationId xmlns:a16="http://schemas.microsoft.com/office/drawing/2014/main" id="{D0C842CE-7E43-D80E-A3AF-B2BE3EB0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492"/>
            <a:ext cx="9152834" cy="6864626"/>
          </a:xfrm>
          <a:prstGeom prst="rect">
            <a:avLst/>
          </a:prstGeom>
          <a:noFill/>
        </p:spPr>
      </p:pic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306111" y="76200"/>
            <a:ext cx="8801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We strive to better understand how to reduce/ transfer risks to help people 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escape poverty.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336550" y="1219200"/>
            <a:ext cx="8909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Thank you for your time and interest!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463</Words>
  <Application>Microsoft Office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162</cp:revision>
  <dcterms:created xsi:type="dcterms:W3CDTF">2009-03-02T19:09:48Z</dcterms:created>
  <dcterms:modified xsi:type="dcterms:W3CDTF">2026-06-02T23:29:44Z</dcterms:modified>
</cp:coreProperties>
</file>